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bin Sketch Bold" panose="020B0803050202020004" pitchFamily="34" charset="77"/>
      <p:regular r:id="rId20"/>
      <p:bold r:id="rId21"/>
    </p:embeddedFont>
    <p:embeddedFont>
      <p:font typeface="Courier New OS" panose="02070309020205020404" pitchFamily="49" charset="0"/>
      <p:regular r:id="rId22"/>
      <p:bold r:id="rId23"/>
      <p:italic r:id="rId24"/>
      <p:boldItalic r:id="rId25"/>
    </p:embeddedFont>
    <p:embeddedFont>
      <p:font typeface="Courier New OS Bold" panose="02070309020205020404" pitchFamily="49" charset="0"/>
      <p:regular r:id="rId26"/>
      <p:bold r:id="rId27"/>
      <p:italic r:id="rId28"/>
      <p:boldItalic r:id="rId29"/>
    </p:embeddedFont>
    <p:embeddedFont>
      <p:font typeface="Schoolbell" panose="02000000000000000000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89" autoAdjust="0"/>
  </p:normalViewPr>
  <p:slideViewPr>
    <p:cSldViewPr>
      <p:cViewPr varScale="1">
        <p:scale>
          <a:sx n="68" d="100"/>
          <a:sy n="68" d="100"/>
        </p:scale>
        <p:origin x="248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36.sv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4369" y="6199103"/>
            <a:ext cx="2136937" cy="2208720"/>
          </a:xfrm>
          <a:custGeom>
            <a:avLst/>
            <a:gdLst/>
            <a:ahLst/>
            <a:cxnLst/>
            <a:rect l="l" t="t" r="r" b="b"/>
            <a:pathLst>
              <a:path w="2136937" h="2208720">
                <a:moveTo>
                  <a:pt x="0" y="0"/>
                </a:moveTo>
                <a:lnTo>
                  <a:pt x="2136937" y="0"/>
                </a:lnTo>
                <a:lnTo>
                  <a:pt x="2136937" y="2208720"/>
                </a:lnTo>
                <a:lnTo>
                  <a:pt x="0" y="22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1191" y="8325620"/>
            <a:ext cx="902368" cy="932680"/>
          </a:xfrm>
          <a:custGeom>
            <a:avLst/>
            <a:gdLst/>
            <a:ahLst/>
            <a:cxnLst/>
            <a:rect l="l" t="t" r="r" b="b"/>
            <a:pathLst>
              <a:path w="902368" h="932680">
                <a:moveTo>
                  <a:pt x="0" y="0"/>
                </a:moveTo>
                <a:lnTo>
                  <a:pt x="902369" y="0"/>
                </a:lnTo>
                <a:lnTo>
                  <a:pt x="902369" y="932680"/>
                </a:lnTo>
                <a:lnTo>
                  <a:pt x="0" y="932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83879" y="7392939"/>
            <a:ext cx="902368" cy="932680"/>
          </a:xfrm>
          <a:custGeom>
            <a:avLst/>
            <a:gdLst/>
            <a:ahLst/>
            <a:cxnLst/>
            <a:rect l="l" t="t" r="r" b="b"/>
            <a:pathLst>
              <a:path w="902368" h="932680">
                <a:moveTo>
                  <a:pt x="0" y="0"/>
                </a:moveTo>
                <a:lnTo>
                  <a:pt x="902368" y="0"/>
                </a:lnTo>
                <a:lnTo>
                  <a:pt x="902368" y="932681"/>
                </a:lnTo>
                <a:lnTo>
                  <a:pt x="0" y="93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24214">
            <a:off x="16075764" y="1949195"/>
            <a:ext cx="1770499" cy="1699679"/>
          </a:xfrm>
          <a:custGeom>
            <a:avLst/>
            <a:gdLst/>
            <a:ahLst/>
            <a:cxnLst/>
            <a:rect l="l" t="t" r="r" b="b"/>
            <a:pathLst>
              <a:path w="1770499" h="1699679">
                <a:moveTo>
                  <a:pt x="0" y="0"/>
                </a:moveTo>
                <a:lnTo>
                  <a:pt x="1770499" y="0"/>
                </a:lnTo>
                <a:lnTo>
                  <a:pt x="1770499" y="1699679"/>
                </a:lnTo>
                <a:lnTo>
                  <a:pt x="0" y="1699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187301" y="2921589"/>
            <a:ext cx="4300066" cy="7181738"/>
          </a:xfrm>
          <a:custGeom>
            <a:avLst/>
            <a:gdLst/>
            <a:ahLst/>
            <a:cxnLst/>
            <a:rect l="l" t="t" r="r" b="b"/>
            <a:pathLst>
              <a:path w="4300066" h="7181738">
                <a:moveTo>
                  <a:pt x="0" y="0"/>
                </a:moveTo>
                <a:lnTo>
                  <a:pt x="4300066" y="0"/>
                </a:lnTo>
                <a:lnTo>
                  <a:pt x="4300066" y="7181739"/>
                </a:lnTo>
                <a:lnTo>
                  <a:pt x="0" y="7181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96066" y="465450"/>
            <a:ext cx="16463234" cy="121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6"/>
              </a:lnSpc>
            </a:pPr>
            <a:r>
              <a:rPr lang="en-US" sz="7033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Programming Summer Camp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541" y="1732395"/>
            <a:ext cx="13630424" cy="200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Class # 2</a:t>
            </a:r>
          </a:p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Variables and Decision Making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44414" y="5293684"/>
            <a:ext cx="6136909" cy="95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0"/>
              </a:lnSpc>
            </a:pPr>
            <a:r>
              <a:rPr lang="en-US" sz="552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Asim Munawar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072637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83956">
            <a:off x="173053" y="359156"/>
            <a:ext cx="1711295" cy="1339088"/>
          </a:xfrm>
          <a:custGeom>
            <a:avLst/>
            <a:gdLst/>
            <a:ahLst/>
            <a:cxnLst/>
            <a:rect l="l" t="t" r="r" b="b"/>
            <a:pathLst>
              <a:path w="1711295" h="1339088">
                <a:moveTo>
                  <a:pt x="0" y="0"/>
                </a:moveTo>
                <a:lnTo>
                  <a:pt x="1711294" y="0"/>
                </a:lnTo>
                <a:lnTo>
                  <a:pt x="1711294" y="1339088"/>
                </a:lnTo>
                <a:lnTo>
                  <a:pt x="0" y="133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83956">
            <a:off x="16081244" y="345434"/>
            <a:ext cx="2106408" cy="1366532"/>
          </a:xfrm>
          <a:custGeom>
            <a:avLst/>
            <a:gdLst/>
            <a:ahLst/>
            <a:cxnLst/>
            <a:rect l="l" t="t" r="r" b="b"/>
            <a:pathLst>
              <a:path w="2106408" h="1366532">
                <a:moveTo>
                  <a:pt x="0" y="0"/>
                </a:moveTo>
                <a:lnTo>
                  <a:pt x="2106408" y="0"/>
                </a:lnTo>
                <a:lnTo>
                  <a:pt x="2106408" y="1366532"/>
                </a:lnTo>
                <a:lnTo>
                  <a:pt x="0" y="13665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746003" y="4275892"/>
            <a:ext cx="10115450" cy="370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6"/>
              </a:lnSpc>
              <a:spcBef>
                <a:spcPct val="0"/>
              </a:spcBef>
            </a:pPr>
            <a:r>
              <a:rPr lang="en-US" sz="35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age = 13</a:t>
            </a:r>
          </a:p>
          <a:p>
            <a:pPr algn="l">
              <a:lnSpc>
                <a:spcPts val="4946"/>
              </a:lnSpc>
              <a:spcBef>
                <a:spcPct val="0"/>
              </a:spcBef>
            </a:pPr>
            <a:endParaRPr lang="en-US" sz="3533">
              <a:solidFill>
                <a:srgbClr val="38DB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4946"/>
              </a:lnSpc>
              <a:spcBef>
                <a:spcPct val="0"/>
              </a:spcBef>
            </a:pPr>
            <a:r>
              <a:rPr lang="en-US" sz="35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age &gt;= 13:</a:t>
            </a:r>
          </a:p>
          <a:p>
            <a:pPr algn="l">
              <a:lnSpc>
                <a:spcPts val="4946"/>
              </a:lnSpc>
              <a:spcBef>
                <a:spcPct val="0"/>
              </a:spcBef>
            </a:pPr>
            <a:r>
              <a:rPr lang="en-US" sz="35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print("You are a teenager!")</a:t>
            </a:r>
          </a:p>
          <a:p>
            <a:pPr algn="l">
              <a:lnSpc>
                <a:spcPts val="4946"/>
              </a:lnSpc>
              <a:spcBef>
                <a:spcPct val="0"/>
              </a:spcBef>
            </a:pPr>
            <a:r>
              <a:rPr lang="en-US" sz="35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4946"/>
              </a:lnSpc>
              <a:spcBef>
                <a:spcPct val="0"/>
              </a:spcBef>
            </a:pPr>
            <a:r>
              <a:rPr lang="en-US" sz="35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print("You're still a kid!")</a:t>
            </a:r>
          </a:p>
        </p:txBody>
      </p:sp>
      <p:sp>
        <p:nvSpPr>
          <p:cNvPr id="7" name="Freeform 7"/>
          <p:cNvSpPr/>
          <p:nvPr/>
        </p:nvSpPr>
        <p:spPr>
          <a:xfrm rot="1720652">
            <a:off x="3653897" y="5377440"/>
            <a:ext cx="2649120" cy="907324"/>
          </a:xfrm>
          <a:custGeom>
            <a:avLst/>
            <a:gdLst/>
            <a:ahLst/>
            <a:cxnLst/>
            <a:rect l="l" t="t" r="r" b="b"/>
            <a:pathLst>
              <a:path w="2649120" h="907324">
                <a:moveTo>
                  <a:pt x="0" y="0"/>
                </a:moveTo>
                <a:lnTo>
                  <a:pt x="2649119" y="0"/>
                </a:lnTo>
                <a:lnTo>
                  <a:pt x="2649119" y="907324"/>
                </a:lnTo>
                <a:lnTo>
                  <a:pt x="0" y="9073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746003" y="2745542"/>
            <a:ext cx="791435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if/else - lets the computer make decisions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98671" y="923925"/>
            <a:ext cx="11090657" cy="89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1"/>
              </a:lnSpc>
            </a:pPr>
            <a:r>
              <a:rPr lang="en-US" sz="5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Introduction to If/Else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1635" y="2991605"/>
            <a:ext cx="3828906" cy="154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Indent is important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8450" y="6021222"/>
            <a:ext cx="2040959" cy="3086516"/>
          </a:xfrm>
          <a:custGeom>
            <a:avLst/>
            <a:gdLst/>
            <a:ahLst/>
            <a:cxnLst/>
            <a:rect l="l" t="t" r="r" b="b"/>
            <a:pathLst>
              <a:path w="2040959" h="3086516">
                <a:moveTo>
                  <a:pt x="0" y="0"/>
                </a:moveTo>
                <a:lnTo>
                  <a:pt x="2040958" y="0"/>
                </a:lnTo>
                <a:lnTo>
                  <a:pt x="2040958" y="3086516"/>
                </a:lnTo>
                <a:lnTo>
                  <a:pt x="0" y="30865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59710" y="165037"/>
            <a:ext cx="11073091" cy="527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How Many Decisions Humans Take in a Day?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59710" y="6847686"/>
            <a:ext cx="1107309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>
                <a:solidFill>
                  <a:srgbClr val="6EF4AD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35,000+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78133" y="600175"/>
            <a:ext cx="14331733" cy="136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Types of Comparisons</a:t>
            </a:r>
          </a:p>
        </p:txBody>
      </p:sp>
      <p:sp>
        <p:nvSpPr>
          <p:cNvPr id="5" name="Freeform 5"/>
          <p:cNvSpPr/>
          <p:nvPr/>
        </p:nvSpPr>
        <p:spPr>
          <a:xfrm>
            <a:off x="-1077449" y="3188766"/>
            <a:ext cx="4389506" cy="6361603"/>
          </a:xfrm>
          <a:custGeom>
            <a:avLst/>
            <a:gdLst/>
            <a:ahLst/>
            <a:cxnLst/>
            <a:rect l="l" t="t" r="r" b="b"/>
            <a:pathLst>
              <a:path w="4389506" h="6361603">
                <a:moveTo>
                  <a:pt x="0" y="0"/>
                </a:moveTo>
                <a:lnTo>
                  <a:pt x="4389506" y="0"/>
                </a:lnTo>
                <a:lnTo>
                  <a:pt x="4389506" y="6361603"/>
                </a:lnTo>
                <a:lnTo>
                  <a:pt x="0" y="63616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35395" y="7515901"/>
            <a:ext cx="1516991" cy="1357707"/>
          </a:xfrm>
          <a:custGeom>
            <a:avLst/>
            <a:gdLst/>
            <a:ahLst/>
            <a:cxnLst/>
            <a:rect l="l" t="t" r="r" b="b"/>
            <a:pathLst>
              <a:path w="1516991" h="1357707">
                <a:moveTo>
                  <a:pt x="0" y="0"/>
                </a:moveTo>
                <a:lnTo>
                  <a:pt x="1516992" y="0"/>
                </a:lnTo>
                <a:lnTo>
                  <a:pt x="1516992" y="1357707"/>
                </a:lnTo>
                <a:lnTo>
                  <a:pt x="0" y="1357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6400" y="3016290"/>
            <a:ext cx="13171302" cy="591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== (equals)</a:t>
            </a:r>
          </a:p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!= (not equal)</a:t>
            </a:r>
          </a:p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&lt;  (less than) </a:t>
            </a:r>
          </a:p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&gt;  (greater than)</a:t>
            </a:r>
          </a:p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&lt;= (less than or equal to)</a:t>
            </a:r>
          </a:p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&gt;= (greater than or equal to)</a:t>
            </a:r>
          </a:p>
          <a:p>
            <a:pPr algn="just">
              <a:lnSpc>
                <a:spcPts val="6719"/>
              </a:lnSpc>
            </a:pPr>
            <a:endParaRPr lang="en-US" sz="4799">
              <a:solidFill>
                <a:srgbClr val="38DB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8" name="Freeform 8"/>
          <p:cNvSpPr/>
          <p:nvPr/>
        </p:nvSpPr>
        <p:spPr>
          <a:xfrm rot="2856464">
            <a:off x="15419889" y="2438489"/>
            <a:ext cx="1759359" cy="1574626"/>
          </a:xfrm>
          <a:custGeom>
            <a:avLst/>
            <a:gdLst/>
            <a:ahLst/>
            <a:cxnLst/>
            <a:rect l="l" t="t" r="r" b="b"/>
            <a:pathLst>
              <a:path w="1759359" h="1574626">
                <a:moveTo>
                  <a:pt x="0" y="0"/>
                </a:moveTo>
                <a:lnTo>
                  <a:pt x="1759359" y="0"/>
                </a:lnTo>
                <a:lnTo>
                  <a:pt x="1759359" y="1574626"/>
                </a:lnTo>
                <a:lnTo>
                  <a:pt x="0" y="15746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21498" y="3926174"/>
            <a:ext cx="791612" cy="900839"/>
          </a:xfrm>
          <a:custGeom>
            <a:avLst/>
            <a:gdLst/>
            <a:ahLst/>
            <a:cxnLst/>
            <a:rect l="l" t="t" r="r" b="b"/>
            <a:pathLst>
              <a:path w="791612" h="900839">
                <a:moveTo>
                  <a:pt x="0" y="0"/>
                </a:moveTo>
                <a:lnTo>
                  <a:pt x="791612" y="0"/>
                </a:lnTo>
                <a:lnTo>
                  <a:pt x="791612" y="900839"/>
                </a:lnTo>
                <a:lnTo>
                  <a:pt x="0" y="90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39589" y="5140532"/>
            <a:ext cx="791612" cy="900839"/>
          </a:xfrm>
          <a:custGeom>
            <a:avLst/>
            <a:gdLst/>
            <a:ahLst/>
            <a:cxnLst/>
            <a:rect l="l" t="t" r="r" b="b"/>
            <a:pathLst>
              <a:path w="791612" h="900839">
                <a:moveTo>
                  <a:pt x="0" y="0"/>
                </a:moveTo>
                <a:lnTo>
                  <a:pt x="791613" y="0"/>
                </a:lnTo>
                <a:lnTo>
                  <a:pt x="791613" y="900839"/>
                </a:lnTo>
                <a:lnTo>
                  <a:pt x="0" y="9008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57665" y="996668"/>
            <a:ext cx="13836322" cy="1262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if/elif/else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57124" y="2566498"/>
            <a:ext cx="12712351" cy="638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mood = "happy"</a:t>
            </a:r>
          </a:p>
          <a:p>
            <a:pPr algn="just">
              <a:lnSpc>
                <a:spcPts val="4620"/>
              </a:lnSpc>
            </a:pPr>
            <a:endParaRPr lang="en-US" sz="3300">
              <a:solidFill>
                <a:srgbClr val="38DB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mood == "happy":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print("😊 Keep smiling!")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elif mood == "sad":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print("😢 It's okay to feel sad sometimes.")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elif mood == "angry":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print("😡 Take a deep breath.")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print("😐 Hope your day gets better!")</a:t>
            </a:r>
          </a:p>
          <a:p>
            <a:pPr algn="just">
              <a:lnSpc>
                <a:spcPts val="4620"/>
              </a:lnSpc>
            </a:pPr>
            <a:endParaRPr lang="en-US" sz="3300">
              <a:solidFill>
                <a:srgbClr val="38DB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951753" y="201631"/>
            <a:ext cx="2889347" cy="2903866"/>
          </a:xfrm>
          <a:custGeom>
            <a:avLst/>
            <a:gdLst/>
            <a:ahLst/>
            <a:cxnLst/>
            <a:rect l="l" t="t" r="r" b="b"/>
            <a:pathLst>
              <a:path w="2889347" h="2903866">
                <a:moveTo>
                  <a:pt x="0" y="0"/>
                </a:moveTo>
                <a:lnTo>
                  <a:pt x="2889347" y="0"/>
                </a:lnTo>
                <a:lnTo>
                  <a:pt x="2889347" y="2903866"/>
                </a:lnTo>
                <a:lnTo>
                  <a:pt x="0" y="2903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1986" y="1787524"/>
            <a:ext cx="16617314" cy="373890"/>
          </a:xfrm>
          <a:custGeom>
            <a:avLst/>
            <a:gdLst/>
            <a:ahLst/>
            <a:cxnLst/>
            <a:rect l="l" t="t" r="r" b="b"/>
            <a:pathLst>
              <a:path w="16617314" h="373890">
                <a:moveTo>
                  <a:pt x="0" y="0"/>
                </a:moveTo>
                <a:lnTo>
                  <a:pt x="16617314" y="0"/>
                </a:lnTo>
                <a:lnTo>
                  <a:pt x="16617314" y="373890"/>
                </a:lnTo>
                <a:lnTo>
                  <a:pt x="0" y="37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17959" y="2800856"/>
            <a:ext cx="16652081" cy="5398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word = "zebra"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endParaRPr lang="en-US" sz="3833">
              <a:solidFill>
                <a:srgbClr val="38DB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word &gt; "monkey":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print(word, "comes after monkey in the dictionary.")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elif word &lt; "monkey":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print(word, "comes before monkey in the dictionary.")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38DB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print("You typed monkey exactly!")</a:t>
            </a:r>
          </a:p>
        </p:txBody>
      </p:sp>
      <p:sp>
        <p:nvSpPr>
          <p:cNvPr id="5" name="Freeform 5"/>
          <p:cNvSpPr/>
          <p:nvPr/>
        </p:nvSpPr>
        <p:spPr>
          <a:xfrm>
            <a:off x="15335376" y="579263"/>
            <a:ext cx="2134665" cy="2790411"/>
          </a:xfrm>
          <a:custGeom>
            <a:avLst/>
            <a:gdLst/>
            <a:ahLst/>
            <a:cxnLst/>
            <a:rect l="l" t="t" r="r" b="b"/>
            <a:pathLst>
              <a:path w="2134665" h="2790411">
                <a:moveTo>
                  <a:pt x="0" y="0"/>
                </a:moveTo>
                <a:lnTo>
                  <a:pt x="2134665" y="0"/>
                </a:lnTo>
                <a:lnTo>
                  <a:pt x="2134665" y="2790412"/>
                </a:lnTo>
                <a:lnTo>
                  <a:pt x="0" y="2790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41986" y="60326"/>
            <a:ext cx="1630895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Can we compare Words?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13733" y="1076943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82729" y="1373088"/>
            <a:ext cx="7468195" cy="788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name = "Ali"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score = 87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endParaRPr lang="en-US" sz="19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print("Hello", name + "!")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endParaRPr lang="en-US" sz="19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score &gt;= 90: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grade = "A"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message = "🌟 Excellent work!"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elif score &gt;= 80: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grade = "B"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message = "👍 Great job, keep it up!"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elif score &gt;= 70: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grade = "C"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message = "🙂 Not bad, you can do even better!"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elif score &gt;= 60: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grade = "D"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message = "😐 Try to work a bit harder."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else: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grade = "F"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message = "😞 Let's review and try again!"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endParaRPr lang="en-US" sz="19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print("Your grade is", grade)</a:t>
            </a:r>
          </a:p>
          <a:p>
            <a:pPr algn="l">
              <a:lnSpc>
                <a:spcPts val="2707"/>
              </a:lnSpc>
              <a:spcBef>
                <a:spcPct val="0"/>
              </a:spcBef>
            </a:pPr>
            <a:r>
              <a:rPr lang="en-US" sz="19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print(message)</a:t>
            </a:r>
          </a:p>
        </p:txBody>
      </p:sp>
      <p:sp>
        <p:nvSpPr>
          <p:cNvPr id="5" name="Freeform 5"/>
          <p:cNvSpPr/>
          <p:nvPr/>
        </p:nvSpPr>
        <p:spPr>
          <a:xfrm>
            <a:off x="12082538" y="2568515"/>
            <a:ext cx="4819678" cy="4114800"/>
          </a:xfrm>
          <a:custGeom>
            <a:avLst/>
            <a:gdLst/>
            <a:ahLst/>
            <a:cxnLst/>
            <a:rect l="l" t="t" r="r" b="b"/>
            <a:pathLst>
              <a:path w="4819678" h="4114800">
                <a:moveTo>
                  <a:pt x="0" y="0"/>
                </a:moveTo>
                <a:lnTo>
                  <a:pt x="4819678" y="0"/>
                </a:lnTo>
                <a:lnTo>
                  <a:pt x="48196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774248" y="-142875"/>
            <a:ext cx="8994170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Advanced Example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13733" y="1076943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3311017"/>
            <a:ext cx="4089224" cy="3664967"/>
          </a:xfrm>
          <a:custGeom>
            <a:avLst/>
            <a:gdLst/>
            <a:ahLst/>
            <a:cxnLst/>
            <a:rect l="l" t="t" r="r" b="b"/>
            <a:pathLst>
              <a:path w="4089224" h="3664967">
                <a:moveTo>
                  <a:pt x="0" y="0"/>
                </a:moveTo>
                <a:lnTo>
                  <a:pt x="4089224" y="0"/>
                </a:lnTo>
                <a:lnTo>
                  <a:pt x="4089224" y="3664966"/>
                </a:lnTo>
                <a:lnTo>
                  <a:pt x="0" y="3664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544263" y="1431667"/>
            <a:ext cx="4636368" cy="813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7"/>
              </a:lnSpc>
            </a:pPr>
            <a:r>
              <a:rPr lang="en-US" sz="2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1. Addition:</a:t>
            </a:r>
          </a:p>
          <a:p>
            <a:pPr algn="l">
              <a:lnSpc>
                <a:spcPts val="3407"/>
              </a:lnSpc>
            </a:pPr>
            <a:r>
              <a:rPr lang="en-US" sz="2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15 + 4 = 19</a:t>
            </a:r>
          </a:p>
          <a:p>
            <a:pPr algn="l">
              <a:lnSpc>
                <a:spcPts val="3407"/>
              </a:lnSpc>
            </a:pPr>
            <a:endParaRPr lang="en-US" sz="2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407"/>
              </a:lnSpc>
            </a:pPr>
            <a:r>
              <a:rPr lang="en-US" sz="2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2. Subtraction:</a:t>
            </a:r>
          </a:p>
          <a:p>
            <a:pPr algn="l">
              <a:lnSpc>
                <a:spcPts val="3407"/>
              </a:lnSpc>
            </a:pPr>
            <a:r>
              <a:rPr lang="en-US" sz="2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15 - 4 = 11</a:t>
            </a:r>
          </a:p>
          <a:p>
            <a:pPr algn="l">
              <a:lnSpc>
                <a:spcPts val="3407"/>
              </a:lnSpc>
            </a:pPr>
            <a:endParaRPr lang="en-US" sz="2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407"/>
              </a:lnSpc>
            </a:pPr>
            <a:r>
              <a:rPr lang="en-US" sz="2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3. Multiplication:</a:t>
            </a:r>
          </a:p>
          <a:p>
            <a:pPr algn="l">
              <a:lnSpc>
                <a:spcPts val="3407"/>
              </a:lnSpc>
            </a:pPr>
            <a:r>
              <a:rPr lang="en-US" sz="2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15 * 4 = 60</a:t>
            </a:r>
          </a:p>
          <a:p>
            <a:pPr algn="l">
              <a:lnSpc>
                <a:spcPts val="3407"/>
              </a:lnSpc>
            </a:pPr>
            <a:endParaRPr lang="en-US" sz="2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407"/>
              </a:lnSpc>
            </a:pPr>
            <a:r>
              <a:rPr lang="en-US" sz="2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4. Division (/):</a:t>
            </a:r>
          </a:p>
          <a:p>
            <a:pPr algn="l">
              <a:lnSpc>
                <a:spcPts val="3407"/>
              </a:lnSpc>
            </a:pPr>
            <a:r>
              <a:rPr lang="en-US" sz="2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15 / 4 = 3.75</a:t>
            </a:r>
          </a:p>
          <a:p>
            <a:pPr algn="l">
              <a:lnSpc>
                <a:spcPts val="3407"/>
              </a:lnSpc>
            </a:pPr>
            <a:endParaRPr lang="en-US" sz="2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407"/>
              </a:lnSpc>
            </a:pPr>
            <a:r>
              <a:rPr lang="en-US" sz="2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5. Integer Division (//):</a:t>
            </a:r>
          </a:p>
          <a:p>
            <a:pPr algn="l">
              <a:lnSpc>
                <a:spcPts val="3407"/>
              </a:lnSpc>
            </a:pPr>
            <a:r>
              <a:rPr lang="en-US" sz="2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15 // 4 = 3</a:t>
            </a:r>
          </a:p>
          <a:p>
            <a:pPr algn="l">
              <a:lnSpc>
                <a:spcPts val="3407"/>
              </a:lnSpc>
            </a:pPr>
            <a:endParaRPr lang="en-US" sz="2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407"/>
              </a:lnSpc>
            </a:pPr>
            <a:r>
              <a:rPr lang="en-US" sz="2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6. Modulus (%):</a:t>
            </a:r>
          </a:p>
          <a:p>
            <a:pPr algn="l">
              <a:lnSpc>
                <a:spcPts val="3407"/>
              </a:lnSpc>
            </a:pPr>
            <a:r>
              <a:rPr lang="en-US" sz="2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15 % 4 = 3</a:t>
            </a:r>
          </a:p>
          <a:p>
            <a:pPr algn="l">
              <a:lnSpc>
                <a:spcPts val="3407"/>
              </a:lnSpc>
            </a:pPr>
            <a:endParaRPr lang="en-US" sz="2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407"/>
              </a:lnSpc>
              <a:spcBef>
                <a:spcPct val="0"/>
              </a:spcBef>
            </a:pPr>
            <a:endParaRPr lang="en-US" sz="2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74248" y="-142875"/>
            <a:ext cx="8994170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Advanced Example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13733" y="1076943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81581" y="4843580"/>
            <a:ext cx="2516034" cy="3804967"/>
          </a:xfrm>
          <a:custGeom>
            <a:avLst/>
            <a:gdLst/>
            <a:ahLst/>
            <a:cxnLst/>
            <a:rect l="l" t="t" r="r" b="b"/>
            <a:pathLst>
              <a:path w="2516034" h="3804967">
                <a:moveTo>
                  <a:pt x="0" y="0"/>
                </a:moveTo>
                <a:lnTo>
                  <a:pt x="2516034" y="0"/>
                </a:lnTo>
                <a:lnTo>
                  <a:pt x="2516034" y="3804967"/>
                </a:lnTo>
                <a:lnTo>
                  <a:pt x="0" y="38049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74248" y="-142875"/>
            <a:ext cx="8994170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Homework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0007" y="1193910"/>
            <a:ext cx="7251447" cy="867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7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1:</a:t>
            </a:r>
            <a:r>
              <a:rPr lang="en-US" sz="1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Even or Odd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Create a variable `num` and print whether it is even or odd using `%`.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4F46E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num = 8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if num is divisible by 2, it's even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Hint: use Modulus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---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2️⃣ Voting Age Checker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Create a variable `age`.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 "You can vote!" if age is 18 or older, else print "You are too young to vote."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7C91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age = 14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---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3️⃣ Mood Bot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Use a variable `mood` with values like "happy", "sad", or "bored".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 a different message for each using if, elif, and else.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7C91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mood = "bored"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---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4️⃣ Temperature Advisor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Create a variable `temp` (temperature in °F).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 one of the following based on value: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 "It's hot!" if temp &gt; 85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 "It's nice outside." if 60–85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 "It's cold!" if below 60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165077" y="1488653"/>
            <a:ext cx="5773100" cy="4468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5️⃣ Word Battle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Set two variables: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word1 = "cat"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word2 = "dog"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Use if/else to compare them and print which comes first alphabetically.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---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endParaRPr lang="en-US" sz="1433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🌟 Bonus Challenge: Grade Feedback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Create a variable `score`.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Use if-elif-else to print the grade and a fun message: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 A (90+): "Excellent!"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 B (80–89): "Great job!"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 C (70–79): "Good effort"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 D (60–69): "Keep practicing"</a:t>
            </a:r>
          </a:p>
          <a:p>
            <a:pPr algn="l">
              <a:lnSpc>
                <a:spcPts val="2007"/>
              </a:lnSpc>
              <a:spcBef>
                <a:spcPct val="0"/>
              </a:spcBef>
            </a:pPr>
            <a:r>
              <a:rPr lang="en-US" sz="1433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- F (&lt;60): "Don't give up!"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848" y="7254929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7"/>
                </a:lnTo>
                <a:lnTo>
                  <a:pt x="0" y="74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69815" y="3052509"/>
            <a:ext cx="12348369" cy="304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9"/>
              </a:lnSpc>
            </a:pPr>
            <a:r>
              <a:rPr lang="en-US" sz="1774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329848" y="1605402"/>
            <a:ext cx="15929452" cy="6020005"/>
          </a:xfrm>
          <a:custGeom>
            <a:avLst/>
            <a:gdLst/>
            <a:ahLst/>
            <a:cxnLst/>
            <a:rect l="l" t="t" r="r" b="b"/>
            <a:pathLst>
              <a:path w="15929452" h="6020005">
                <a:moveTo>
                  <a:pt x="0" y="0"/>
                </a:moveTo>
                <a:lnTo>
                  <a:pt x="15929452" y="0"/>
                </a:lnTo>
                <a:lnTo>
                  <a:pt x="15929452" y="6020005"/>
                </a:lnTo>
                <a:lnTo>
                  <a:pt x="0" y="602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68871" y="7815797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7867" y="420179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2"/>
                </a:lnTo>
                <a:lnTo>
                  <a:pt x="0" y="1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06714" y="1478947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8"/>
                </a:lnTo>
                <a:lnTo>
                  <a:pt x="0" y="74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58608" y="4283045"/>
            <a:ext cx="16270371" cy="369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C1FF72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This is a nice code</a:t>
            </a:r>
          </a:p>
          <a:p>
            <a:pPr algn="l">
              <a:lnSpc>
                <a:spcPts val="6011"/>
              </a:lnSpc>
            </a:pPr>
            <a:r>
              <a:rPr lang="en-US" sz="4293">
                <a:solidFill>
                  <a:srgbClr val="F7C91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name = “Asim”</a:t>
            </a:r>
          </a:p>
          <a:p>
            <a:pPr algn="l">
              <a:lnSpc>
                <a:spcPts val="5171"/>
              </a:lnSpc>
            </a:pPr>
            <a:r>
              <a:rPr lang="en-US" sz="3693">
                <a:solidFill>
                  <a:srgbClr val="F7C91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print(name, “ like Maths. He knows that 3 x 3 = ”, 3*3)</a:t>
            </a:r>
          </a:p>
          <a:p>
            <a:pPr algn="l">
              <a:lnSpc>
                <a:spcPts val="6011"/>
              </a:lnSpc>
            </a:pPr>
            <a:endParaRPr lang="en-US" sz="3693">
              <a:solidFill>
                <a:srgbClr val="F7C91B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6011"/>
              </a:lnSpc>
            </a:pPr>
            <a:endParaRPr lang="en-US" sz="3693">
              <a:solidFill>
                <a:srgbClr val="F7C91B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579495" y="524482"/>
            <a:ext cx="1149483" cy="2795096"/>
          </a:xfrm>
          <a:custGeom>
            <a:avLst/>
            <a:gdLst/>
            <a:ahLst/>
            <a:cxnLst/>
            <a:rect l="l" t="t" r="r" b="b"/>
            <a:pathLst>
              <a:path w="1149483" h="2795096">
                <a:moveTo>
                  <a:pt x="0" y="0"/>
                </a:moveTo>
                <a:lnTo>
                  <a:pt x="1149483" y="0"/>
                </a:lnTo>
                <a:lnTo>
                  <a:pt x="1149483" y="2795096"/>
                </a:lnTo>
                <a:lnTo>
                  <a:pt x="0" y="2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What will this Do?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70149" y="2309125"/>
            <a:ext cx="8811588" cy="6608691"/>
          </a:xfrm>
          <a:custGeom>
            <a:avLst/>
            <a:gdLst/>
            <a:ahLst/>
            <a:cxnLst/>
            <a:rect l="l" t="t" r="r" b="b"/>
            <a:pathLst>
              <a:path w="8811588" h="6608691">
                <a:moveTo>
                  <a:pt x="0" y="0"/>
                </a:moveTo>
                <a:lnTo>
                  <a:pt x="8811588" y="0"/>
                </a:lnTo>
                <a:lnTo>
                  <a:pt x="8811588" y="6608691"/>
                </a:lnTo>
                <a:lnTo>
                  <a:pt x="0" y="6608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56167" y="2872254"/>
            <a:ext cx="4675909" cy="4114800"/>
          </a:xfrm>
          <a:custGeom>
            <a:avLst/>
            <a:gdLst/>
            <a:ahLst/>
            <a:cxnLst/>
            <a:rect l="l" t="t" r="r" b="b"/>
            <a:pathLst>
              <a:path w="4675909" h="4114800">
                <a:moveTo>
                  <a:pt x="0" y="0"/>
                </a:moveTo>
                <a:lnTo>
                  <a:pt x="4675909" y="0"/>
                </a:lnTo>
                <a:lnTo>
                  <a:pt x="46759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-68291"/>
            <a:ext cx="14976998" cy="131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Why Error in code is called a Bug?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0077" y="2423623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718324" y="696424"/>
            <a:ext cx="10112004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Fun Example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30970" y="482923"/>
            <a:ext cx="3278844" cy="101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5"/>
              </a:lnSpc>
              <a:spcBef>
                <a:spcPct val="0"/>
              </a:spcBef>
            </a:pPr>
            <a:r>
              <a:rPr lang="en-US" sz="2868" b="1">
                <a:solidFill>
                  <a:srgbClr val="A6A6A6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10 PRINT "ASIM"</a:t>
            </a:r>
          </a:p>
          <a:p>
            <a:pPr algn="l">
              <a:lnSpc>
                <a:spcPts val="4015"/>
              </a:lnSpc>
              <a:spcBef>
                <a:spcPct val="0"/>
              </a:spcBef>
            </a:pPr>
            <a:r>
              <a:rPr lang="en-US" sz="2868" b="1">
                <a:solidFill>
                  <a:srgbClr val="A6A6A6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20 GOTO 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360" y="3463654"/>
            <a:ext cx="15483483" cy="4722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7662" lvl="1" indent="-413831" algn="l">
              <a:lnSpc>
                <a:spcPts val="5366"/>
              </a:lnSpc>
              <a:buFont typeface="Arial"/>
              <a:buChar char="•"/>
            </a:pPr>
            <a:r>
              <a:rPr lang="en-US" sz="38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 wrote my first program when I was  6 years old.</a:t>
            </a:r>
          </a:p>
          <a:p>
            <a:pPr marL="827662" lvl="1" indent="-413831" algn="l">
              <a:lnSpc>
                <a:spcPts val="5366"/>
              </a:lnSpc>
              <a:buFont typeface="Arial"/>
              <a:buChar char="•"/>
            </a:pPr>
            <a:r>
              <a:rPr lang="en-US" sz="38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The year was 1987?</a:t>
            </a:r>
          </a:p>
          <a:p>
            <a:pPr marL="827662" lvl="1" indent="-413831" algn="l">
              <a:lnSpc>
                <a:spcPts val="5366"/>
              </a:lnSpc>
              <a:buFont typeface="Arial"/>
              <a:buChar char="•"/>
            </a:pPr>
            <a:r>
              <a:rPr lang="en-US" sz="383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How old am I?</a:t>
            </a:r>
          </a:p>
          <a:p>
            <a:pPr algn="l">
              <a:lnSpc>
                <a:spcPts val="5366"/>
              </a:lnSpc>
            </a:pPr>
            <a:endParaRPr lang="en-US" sz="3833" b="1">
              <a:solidFill>
                <a:srgbClr val="FFFF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5366"/>
              </a:lnSpc>
            </a:pPr>
            <a:r>
              <a:rPr lang="en-US" sz="3833" b="1">
                <a:solidFill>
                  <a:srgbClr val="F7C91B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print("Our teacher wrote his first program in 1987.")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 b="1">
                <a:solidFill>
                  <a:srgbClr val="F7C91B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print("He is ", 6 + (2025 - 1987), " years old.")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endParaRPr lang="en-US" sz="3833" b="1">
              <a:solidFill>
                <a:srgbClr val="F7C91B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6095" y="3319578"/>
            <a:ext cx="1502121" cy="1440158"/>
          </a:xfrm>
          <a:custGeom>
            <a:avLst/>
            <a:gdLst/>
            <a:ahLst/>
            <a:cxnLst/>
            <a:rect l="l" t="t" r="r" b="b"/>
            <a:pathLst>
              <a:path w="1502121" h="1440158">
                <a:moveTo>
                  <a:pt x="0" y="0"/>
                </a:moveTo>
                <a:lnTo>
                  <a:pt x="1502121" y="0"/>
                </a:lnTo>
                <a:lnTo>
                  <a:pt x="1502121" y="1440159"/>
                </a:lnTo>
                <a:lnTo>
                  <a:pt x="0" y="1440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613733" y="516731"/>
            <a:ext cx="7060534" cy="15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Plan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3887" y="2716221"/>
            <a:ext cx="12637266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1: Printing Fun – Say Hello to Python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5C718"/>
                </a:solidFill>
                <a:latin typeface="Schoolbell"/>
                <a:ea typeface="Schoolbell"/>
                <a:cs typeface="Schoolbell"/>
                <a:sym typeface="Schoolbell"/>
              </a:rPr>
              <a:t>Lesson 2: Variables – Remembering Things in Code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5C718"/>
                </a:solidFill>
                <a:latin typeface="Schoolbell"/>
                <a:ea typeface="Schoolbell"/>
                <a:cs typeface="Schoolbell"/>
                <a:sym typeface="Schoolbell"/>
              </a:rPr>
              <a:t>Lesson 2: If/Else – Making Decisions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3: Loops – Doing Things Again and Again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4: Build a Mini Game – Guessing or Quiz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5: Lists – Collecting Many Things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6: Functions – Teach the Computer a New Trick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7: Files – Saving and Reading Data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8: Simple App with Gradio – Make Your Own Tool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9: Final Project – Build and Present Your App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7" name="Freeform 7"/>
          <p:cNvSpPr/>
          <p:nvPr/>
        </p:nvSpPr>
        <p:spPr>
          <a:xfrm rot="2397168">
            <a:off x="13271008" y="557647"/>
            <a:ext cx="2014377" cy="1797832"/>
          </a:xfrm>
          <a:custGeom>
            <a:avLst/>
            <a:gdLst/>
            <a:ahLst/>
            <a:cxnLst/>
            <a:rect l="l" t="t" r="r" b="b"/>
            <a:pathLst>
              <a:path w="2014377" h="1797832">
                <a:moveTo>
                  <a:pt x="0" y="0"/>
                </a:moveTo>
                <a:lnTo>
                  <a:pt x="2014377" y="0"/>
                </a:lnTo>
                <a:lnTo>
                  <a:pt x="2014377" y="1797832"/>
                </a:lnTo>
                <a:lnTo>
                  <a:pt x="0" y="17978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397168">
            <a:off x="15945537" y="630141"/>
            <a:ext cx="1123019" cy="1002295"/>
          </a:xfrm>
          <a:custGeom>
            <a:avLst/>
            <a:gdLst/>
            <a:ahLst/>
            <a:cxnLst/>
            <a:rect l="l" t="t" r="r" b="b"/>
            <a:pathLst>
              <a:path w="1123019" h="1002295">
                <a:moveTo>
                  <a:pt x="0" y="0"/>
                </a:moveTo>
                <a:lnTo>
                  <a:pt x="1123019" y="0"/>
                </a:lnTo>
                <a:lnTo>
                  <a:pt x="1123019" y="1002295"/>
                </a:lnTo>
                <a:lnTo>
                  <a:pt x="0" y="100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628586" y="4175560"/>
            <a:ext cx="1502121" cy="1440158"/>
          </a:xfrm>
          <a:custGeom>
            <a:avLst/>
            <a:gdLst/>
            <a:ahLst/>
            <a:cxnLst/>
            <a:rect l="l" t="t" r="r" b="b"/>
            <a:pathLst>
              <a:path w="1502121" h="1440158">
                <a:moveTo>
                  <a:pt x="0" y="0"/>
                </a:moveTo>
                <a:lnTo>
                  <a:pt x="1502121" y="0"/>
                </a:lnTo>
                <a:lnTo>
                  <a:pt x="1502121" y="1440158"/>
                </a:lnTo>
                <a:lnTo>
                  <a:pt x="0" y="1440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89538" y="3233853"/>
            <a:ext cx="12625268" cy="3601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4093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 variable is like a labeled box that stores a value — like a name, number, or emoji — so we can use it later.</a:t>
            </a:r>
          </a:p>
          <a:p>
            <a:pPr algn="l">
              <a:lnSpc>
                <a:spcPts val="5731"/>
              </a:lnSpc>
            </a:pPr>
            <a:r>
              <a:rPr lang="en-US" sz="4093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 </a:t>
            </a:r>
          </a:p>
          <a:p>
            <a:pPr algn="l">
              <a:lnSpc>
                <a:spcPts val="5731"/>
              </a:lnSpc>
            </a:pPr>
            <a:endParaRPr lang="en-US" sz="4093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algn="l">
              <a:lnSpc>
                <a:spcPts val="5731"/>
              </a:lnSpc>
            </a:pPr>
            <a:endParaRPr lang="en-US" sz="4093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579495" y="524482"/>
            <a:ext cx="1149483" cy="2795096"/>
          </a:xfrm>
          <a:custGeom>
            <a:avLst/>
            <a:gdLst/>
            <a:ahLst/>
            <a:cxnLst/>
            <a:rect l="l" t="t" r="r" b="b"/>
            <a:pathLst>
              <a:path w="1149483" h="2795096">
                <a:moveTo>
                  <a:pt x="0" y="0"/>
                </a:moveTo>
                <a:lnTo>
                  <a:pt x="1149483" y="0"/>
                </a:lnTo>
                <a:lnTo>
                  <a:pt x="1149483" y="2795096"/>
                </a:lnTo>
                <a:lnTo>
                  <a:pt x="0" y="2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What is a Variable?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1201" y="5525248"/>
            <a:ext cx="5776056" cy="3026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>
                <a:solidFill>
                  <a:srgbClr val="38DB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name = "Umar"</a:t>
            </a:r>
          </a:p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 dirty="0">
                <a:solidFill>
                  <a:srgbClr val="38DB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age = 12</a:t>
            </a:r>
          </a:p>
          <a:p>
            <a:pPr algn="l">
              <a:lnSpc>
                <a:spcPts val="8026"/>
              </a:lnSpc>
              <a:spcBef>
                <a:spcPct val="0"/>
              </a:spcBef>
            </a:pPr>
            <a:r>
              <a:rPr lang="en-US" sz="5733" b="1" dirty="0">
                <a:solidFill>
                  <a:srgbClr val="38DB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emoji = "🎮"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06460" y="2618617"/>
            <a:ext cx="15271900" cy="3796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Must start with a letter or _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Can have letters, numbers, and _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No spaces or special characters like @, !, -</a:t>
            </a:r>
          </a:p>
          <a:p>
            <a:pPr marL="928366" lvl="1" indent="-464183" algn="l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Use lowercase and _ to separate words: favorite_game</a:t>
            </a:r>
          </a:p>
          <a:p>
            <a:pPr algn="l">
              <a:lnSpc>
                <a:spcPts val="6019"/>
              </a:lnSpc>
            </a:pPr>
            <a:endParaRPr lang="en-US" sz="4299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Rules for Variables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96358" y="6831832"/>
            <a:ext cx="8605242" cy="1295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26"/>
              </a:lnSpc>
              <a:spcBef>
                <a:spcPct val="0"/>
              </a:spcBef>
            </a:pPr>
            <a:r>
              <a:rPr lang="en-US" sz="3733" b="1">
                <a:solidFill>
                  <a:srgbClr val="38DB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✅ Valid: score, player_name, emoji1</a:t>
            </a:r>
          </a:p>
          <a:p>
            <a:pPr algn="just">
              <a:lnSpc>
                <a:spcPts val="5226"/>
              </a:lnSpc>
              <a:spcBef>
                <a:spcPct val="0"/>
              </a:spcBef>
            </a:pPr>
            <a:r>
              <a:rPr lang="en-US" sz="3733" b="1">
                <a:solidFill>
                  <a:srgbClr val="38DB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 ❌ Invalid: 1score, player-name, my score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37092" y="3068746"/>
            <a:ext cx="7011442" cy="336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 b="1">
                <a:solidFill>
                  <a:srgbClr val="C1FF7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name = "Afan"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 b="1">
                <a:solidFill>
                  <a:srgbClr val="C1FF7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print("Hello", name)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endParaRPr lang="en-US" sz="3833" b="1">
              <a:solidFill>
                <a:srgbClr val="C1FF72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 b="1">
                <a:solidFill>
                  <a:srgbClr val="C1FF7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city = "Karachi"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 b="1">
                <a:solidFill>
                  <a:srgbClr val="C1FF7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print("I live in", city)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Using Variables in Print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02329" y="3068746"/>
            <a:ext cx="8179966" cy="336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 b="1">
                <a:solidFill>
                  <a:srgbClr val="FD735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score = 10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 b="1">
                <a:solidFill>
                  <a:srgbClr val="FD735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print("Score is", score)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endParaRPr lang="en-US" sz="3833" b="1">
              <a:solidFill>
                <a:srgbClr val="FD735E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 b="1">
                <a:solidFill>
                  <a:srgbClr val="FD735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score = 15</a:t>
            </a:r>
          </a:p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 b="1">
                <a:solidFill>
                  <a:srgbClr val="FD735E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print("New score is", score)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839734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79495" y="524482"/>
            <a:ext cx="1149483" cy="2795096"/>
          </a:xfrm>
          <a:custGeom>
            <a:avLst/>
            <a:gdLst/>
            <a:ahLst/>
            <a:cxnLst/>
            <a:rect l="l" t="t" r="r" b="b"/>
            <a:pathLst>
              <a:path w="1149483" h="2795096">
                <a:moveTo>
                  <a:pt x="0" y="0"/>
                </a:moveTo>
                <a:lnTo>
                  <a:pt x="1149483" y="0"/>
                </a:lnTo>
                <a:lnTo>
                  <a:pt x="1149483" y="2795096"/>
                </a:lnTo>
                <a:lnTo>
                  <a:pt x="0" y="279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51759" y="2466514"/>
            <a:ext cx="1846541" cy="5353971"/>
          </a:xfrm>
          <a:custGeom>
            <a:avLst/>
            <a:gdLst/>
            <a:ahLst/>
            <a:cxnLst/>
            <a:rect l="l" t="t" r="r" b="b"/>
            <a:pathLst>
              <a:path w="1846541" h="5353971">
                <a:moveTo>
                  <a:pt x="0" y="0"/>
                </a:moveTo>
                <a:lnTo>
                  <a:pt x="1846540" y="0"/>
                </a:lnTo>
                <a:lnTo>
                  <a:pt x="1846540" y="5353972"/>
                </a:lnTo>
                <a:lnTo>
                  <a:pt x="0" y="5353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5120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406735" y="2409364"/>
            <a:ext cx="7575177" cy="599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C1FF72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New line example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print("Hello!\nWelcome to Python!")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C1FF72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Tab example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print("Name:\tAli")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print("Age:\t12")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C1FF72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Backslash example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print("This is a backslash: \\")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C1FF72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Double quotes inside a string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print("He said, \"Let's learn Python!\"")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C1FF72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Single quote inside a string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print('It\'s a great day!')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13733" y="545306"/>
            <a:ext cx="7060534" cy="12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Advanced Print</a:t>
            </a:r>
          </a:p>
        </p:txBody>
      </p:sp>
      <p:sp>
        <p:nvSpPr>
          <p:cNvPr id="9" name="Freeform 9"/>
          <p:cNvSpPr/>
          <p:nvPr/>
        </p:nvSpPr>
        <p:spPr>
          <a:xfrm>
            <a:off x="3150186" y="2466514"/>
            <a:ext cx="3454886" cy="5353971"/>
          </a:xfrm>
          <a:custGeom>
            <a:avLst/>
            <a:gdLst/>
            <a:ahLst/>
            <a:cxnLst/>
            <a:rect l="l" t="t" r="r" b="b"/>
            <a:pathLst>
              <a:path w="3454886" h="5353971">
                <a:moveTo>
                  <a:pt x="0" y="0"/>
                </a:moveTo>
                <a:lnTo>
                  <a:pt x="3454885" y="0"/>
                </a:lnTo>
                <a:lnTo>
                  <a:pt x="3454885" y="5353972"/>
                </a:lnTo>
                <a:lnTo>
                  <a:pt x="0" y="5353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710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</Words>
  <Application>Microsoft Macintosh PowerPoint</Application>
  <PresentationFormat>Custom</PresentationFormat>
  <Paragraphs>199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Cabin Sketch Bold</vt:lpstr>
      <vt:lpstr>Courier New OS</vt:lpstr>
      <vt:lpstr>Courier New OS Bold</vt:lpstr>
      <vt:lpstr>Schoolbell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2</dc:title>
  <cp:lastModifiedBy>ASIM MUNAWAR</cp:lastModifiedBy>
  <cp:revision>2</cp:revision>
  <dcterms:created xsi:type="dcterms:W3CDTF">2006-08-16T00:00:00Z</dcterms:created>
  <dcterms:modified xsi:type="dcterms:W3CDTF">2025-06-29T12:32:58Z</dcterms:modified>
  <dc:identifier>DAGrZu6THSk</dc:identifier>
</cp:coreProperties>
</file>